
<file path=[Content_Types].xml><?xml version="1.0" encoding="utf-8"?>
<Types xmlns="http://schemas.openxmlformats.org/package/2006/content-types">
  <Default Extension="xml" ContentType="application/xml"/>
  <Default Extension="wav" ContentType="audio/wav"/>
  <Default Extension="bin" ContentType="application/vnd.openxmlformats-officedocument.presentationml.printerSettings"/>
  <Default Extension="png" ContentType="image/png"/>
  <Default Extension="jpeg" ContentType="image/jpe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454B9"/>
    <a:srgbClr val="A119A4"/>
    <a:srgbClr val="146C4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2" d="100"/>
          <a:sy n="52" d="100"/>
        </p:scale>
        <p:origin x="-2000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media1.wav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30055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67115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5903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12902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8583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15663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15998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73963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6179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22309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7063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ADF908-43B6-CA48-A380-F9E09915DC9B}" type="datetimeFigureOut">
              <a:rPr lang="en-US" smtClean="0"/>
              <a:t>2/14/14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6A5DDD-EF89-E44E-AF54-0B1E01D7BA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42301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4" Type="http://schemas.openxmlformats.org/officeDocument/2006/relationships/image" Target="../media/image1.png"/><Relationship Id="rId5" Type="http://schemas.openxmlformats.org/officeDocument/2006/relationships/hyperlink" Target="http://www.animals-zone.com/black-bears" TargetMode="External"/><Relationship Id="rId6" Type="http://schemas.openxmlformats.org/officeDocument/2006/relationships/hyperlink" Target="http://www.ocala.com/article/20120524/articles/120529853" TargetMode="External"/><Relationship Id="rId7" Type="http://schemas.openxmlformats.org/officeDocument/2006/relationships/hyperlink" Target="http://www.americanbear.org/blackbearfacts.htm" TargetMode="External"/><Relationship Id="rId1" Type="http://schemas.microsoft.com/office/2007/relationships/media" Target="../media/media1.wav"/><Relationship Id="rId2" Type="http://schemas.openxmlformats.org/officeDocument/2006/relationships/audio" Target="../media/media1.wav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54095"/>
            <a:ext cx="7772400" cy="703155"/>
          </a:xfrm>
        </p:spPr>
        <p:txBody>
          <a:bodyPr>
            <a:normAutofit/>
          </a:bodyPr>
          <a:lstStyle/>
          <a:p>
            <a:r>
              <a:rPr lang="en-US" sz="1400" dirty="0">
                <a:solidFill>
                  <a:srgbClr val="FF0000"/>
                </a:solidFill>
                <a:latin typeface="Chalkboard"/>
                <a:cs typeface="Chalkboard"/>
              </a:rPr>
              <a:t>t</a:t>
            </a:r>
            <a:r>
              <a:rPr lang="en-US" sz="1400" dirty="0" smtClean="0">
                <a:solidFill>
                  <a:srgbClr val="FF0000"/>
                </a:solidFill>
                <a:latin typeface="Chalkboard"/>
                <a:cs typeface="Chalkboard"/>
              </a:rPr>
              <a:t>hese things about bears?.</a:t>
            </a:r>
            <a:endParaRPr lang="en-US" sz="1400" dirty="0">
              <a:solidFill>
                <a:srgbClr val="FF0000"/>
              </a:solidFill>
              <a:latin typeface="Chalkboard"/>
              <a:cs typeface="Chalkboard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734681" y="757250"/>
            <a:ext cx="275805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rgbClr val="0000FF"/>
                </a:solidFill>
              </a:rPr>
              <a:t>How fast can a black bear run?</a:t>
            </a:r>
          </a:p>
          <a:p>
            <a:pPr marL="342900" indent="-342900">
              <a:buAutoNum type="alphaLcPeriod"/>
            </a:pPr>
            <a:r>
              <a:rPr lang="en-US" sz="1400" dirty="0" smtClean="0">
                <a:solidFill>
                  <a:srgbClr val="0000FF"/>
                </a:solidFill>
              </a:rPr>
              <a:t>20 mph</a:t>
            </a:r>
          </a:p>
          <a:p>
            <a:pPr marL="342900" indent="-342900">
              <a:buAutoNum type="alphaLcPeriod"/>
            </a:pPr>
            <a:r>
              <a:rPr lang="en-US" sz="1400" dirty="0" smtClean="0">
                <a:solidFill>
                  <a:srgbClr val="0000FF"/>
                </a:solidFill>
              </a:rPr>
              <a:t>45 mph</a:t>
            </a:r>
          </a:p>
          <a:p>
            <a:pPr marL="342900" indent="-342900">
              <a:buAutoNum type="alphaLcPeriod"/>
            </a:pPr>
            <a:r>
              <a:rPr lang="en-US" sz="1400" dirty="0">
                <a:solidFill>
                  <a:srgbClr val="0000FF"/>
                </a:solidFill>
              </a:rPr>
              <a:t>3</a:t>
            </a:r>
            <a:r>
              <a:rPr lang="en-US" sz="1400" dirty="0" smtClean="0">
                <a:solidFill>
                  <a:srgbClr val="0000FF"/>
                </a:solidFill>
              </a:rPr>
              <a:t>5 mph</a:t>
            </a:r>
            <a:endParaRPr lang="en-US" sz="1400" dirty="0">
              <a:solidFill>
                <a:srgbClr val="0000FF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89616" y="1772912"/>
            <a:ext cx="73931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rgbClr val="FF0000"/>
                </a:solidFill>
              </a:rPr>
              <a:t>35 mph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689616" y="2245477"/>
            <a:ext cx="3273515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rgbClr val="146C46"/>
                </a:solidFill>
              </a:rPr>
              <a:t>How long can a black bear live in the wild?</a:t>
            </a:r>
            <a:endParaRPr lang="en-US" sz="1400" dirty="0">
              <a:solidFill>
                <a:srgbClr val="146C46"/>
              </a:solidFill>
            </a:endParaRPr>
          </a:p>
          <a:p>
            <a:pPr marL="342900" indent="-342900">
              <a:buAutoNum type="alphaLcPeriod"/>
            </a:pPr>
            <a:r>
              <a:rPr lang="en-US" sz="1400" dirty="0" smtClean="0">
                <a:solidFill>
                  <a:srgbClr val="146C46"/>
                </a:solidFill>
              </a:rPr>
              <a:t>20 yrs.</a:t>
            </a:r>
          </a:p>
          <a:p>
            <a:pPr marL="342900" indent="-342900">
              <a:buAutoNum type="alphaLcPeriod"/>
            </a:pPr>
            <a:r>
              <a:rPr lang="en-US" sz="1400" dirty="0" smtClean="0">
                <a:solidFill>
                  <a:srgbClr val="146C46"/>
                </a:solidFill>
              </a:rPr>
              <a:t>30 yrs.</a:t>
            </a:r>
          </a:p>
          <a:p>
            <a:pPr marL="342900" indent="-342900">
              <a:buAutoNum type="alphaLcPeriod"/>
            </a:pPr>
            <a:r>
              <a:rPr lang="en-US" sz="1400" dirty="0" smtClean="0">
                <a:solidFill>
                  <a:srgbClr val="146C46"/>
                </a:solidFill>
              </a:rPr>
              <a:t>50 yrs.</a:t>
            </a:r>
            <a:endParaRPr lang="en-US" sz="1400" dirty="0">
              <a:solidFill>
                <a:srgbClr val="146C46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85800" y="3220171"/>
            <a:ext cx="5276905" cy="12311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 smtClean="0"/>
          </a:p>
          <a:p>
            <a:r>
              <a:rPr lang="en-US" sz="1400" dirty="0" smtClean="0">
                <a:solidFill>
                  <a:srgbClr val="A119A4"/>
                </a:solidFill>
              </a:rPr>
              <a:t>A bear’s normal heart rate is 40 </a:t>
            </a:r>
            <a:r>
              <a:rPr lang="en-US" sz="1400" dirty="0" err="1" smtClean="0">
                <a:solidFill>
                  <a:srgbClr val="A119A4"/>
                </a:solidFill>
              </a:rPr>
              <a:t>bpm</a:t>
            </a:r>
            <a:r>
              <a:rPr lang="en-US" sz="1400" dirty="0" smtClean="0">
                <a:solidFill>
                  <a:srgbClr val="A119A4"/>
                </a:solidFill>
              </a:rPr>
              <a:t>.  When in hibernation, it slows to</a:t>
            </a:r>
          </a:p>
          <a:p>
            <a:pPr marL="342900" indent="-342900">
              <a:buAutoNum type="alphaLcPeriod"/>
            </a:pPr>
            <a:r>
              <a:rPr lang="en-US" sz="1400" dirty="0" smtClean="0">
                <a:solidFill>
                  <a:srgbClr val="A119A4"/>
                </a:solidFill>
              </a:rPr>
              <a:t>15 mph</a:t>
            </a:r>
          </a:p>
          <a:p>
            <a:pPr marL="342900" indent="-342900">
              <a:buAutoNum type="alphaLcPeriod"/>
            </a:pPr>
            <a:r>
              <a:rPr lang="en-US" sz="1400" dirty="0" smtClean="0">
                <a:solidFill>
                  <a:srgbClr val="A119A4"/>
                </a:solidFill>
              </a:rPr>
              <a:t>20 </a:t>
            </a:r>
            <a:r>
              <a:rPr lang="en-US" sz="1400" dirty="0" err="1" smtClean="0">
                <a:solidFill>
                  <a:srgbClr val="A119A4"/>
                </a:solidFill>
              </a:rPr>
              <a:t>bpm</a:t>
            </a:r>
            <a:endParaRPr lang="en-US" sz="1400" dirty="0" smtClean="0">
              <a:solidFill>
                <a:srgbClr val="A119A4"/>
              </a:solidFill>
            </a:endParaRPr>
          </a:p>
          <a:p>
            <a:pPr marL="342900" indent="-342900">
              <a:buAutoNum type="alphaLcPeriod"/>
            </a:pPr>
            <a:r>
              <a:rPr lang="en-US" sz="1400" dirty="0" smtClean="0">
                <a:solidFill>
                  <a:srgbClr val="A119A4"/>
                </a:solidFill>
              </a:rPr>
              <a:t>8 </a:t>
            </a:r>
            <a:r>
              <a:rPr lang="en-US" sz="1400" dirty="0" err="1" smtClean="0">
                <a:solidFill>
                  <a:srgbClr val="A119A4"/>
                </a:solidFill>
              </a:rPr>
              <a:t>bpm</a:t>
            </a:r>
            <a:endParaRPr lang="en-US" sz="1400" dirty="0">
              <a:solidFill>
                <a:srgbClr val="A119A4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734682" y="4536459"/>
            <a:ext cx="64832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rgbClr val="FF0000"/>
                </a:solidFill>
              </a:rPr>
              <a:t>8 </a:t>
            </a:r>
            <a:r>
              <a:rPr lang="en-US" sz="1400" dirty="0" err="1" smtClean="0">
                <a:solidFill>
                  <a:srgbClr val="FF0000"/>
                </a:solidFill>
              </a:rPr>
              <a:t>bpm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685800" y="4867226"/>
            <a:ext cx="2139841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rgbClr val="5454B9"/>
                </a:solidFill>
              </a:rPr>
              <a:t>A group of bears is called a</a:t>
            </a:r>
          </a:p>
          <a:p>
            <a:pPr marL="342900" indent="-342900">
              <a:buAutoNum type="alphaLcPeriod"/>
            </a:pPr>
            <a:r>
              <a:rPr lang="en-US" sz="1400" dirty="0" smtClean="0">
                <a:solidFill>
                  <a:srgbClr val="5454B9"/>
                </a:solidFill>
              </a:rPr>
              <a:t>Pod</a:t>
            </a:r>
          </a:p>
          <a:p>
            <a:pPr marL="342900" indent="-342900">
              <a:buAutoNum type="alphaLcPeriod"/>
            </a:pPr>
            <a:r>
              <a:rPr lang="en-US" sz="1400" dirty="0" smtClean="0">
                <a:solidFill>
                  <a:srgbClr val="5454B9"/>
                </a:solidFill>
              </a:rPr>
              <a:t>Gaggle</a:t>
            </a:r>
          </a:p>
          <a:p>
            <a:pPr marL="342900" indent="-342900">
              <a:buAutoNum type="alphaLcPeriod"/>
            </a:pPr>
            <a:r>
              <a:rPr lang="en-US" sz="1400" dirty="0" smtClean="0">
                <a:solidFill>
                  <a:srgbClr val="5454B9"/>
                </a:solidFill>
              </a:rPr>
              <a:t>Sleuth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734682" y="5821333"/>
            <a:ext cx="86265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rgbClr val="FF0000"/>
                </a:solidFill>
              </a:rPr>
              <a:t>Sleut</a:t>
            </a:r>
            <a:r>
              <a:rPr lang="en-US" sz="1400" dirty="0">
                <a:solidFill>
                  <a:srgbClr val="FF0000"/>
                </a:solidFill>
              </a:rPr>
              <a:t>h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685800" y="3153740"/>
            <a:ext cx="79665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rgbClr val="FF0000"/>
                </a:solidFill>
              </a:rPr>
              <a:t>30 years</a:t>
            </a:r>
            <a:endParaRPr lang="en-US" sz="1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846158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8" grpId="0"/>
      <p:bldP spid="10" grpId="0"/>
      <p:bldP spid="11" grpId="0"/>
      <p:bldP spid="12" grpId="0"/>
      <p:bldP spid="1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35042" y="659541"/>
            <a:ext cx="412648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rgbClr val="0000FF"/>
                </a:solidFill>
              </a:rPr>
              <a:t>Bears have </a:t>
            </a:r>
            <a:r>
              <a:rPr lang="en-US" sz="1400" dirty="0" smtClean="0">
                <a:solidFill>
                  <a:srgbClr val="0000FF"/>
                </a:solidFill>
              </a:rPr>
              <a:t>retractable </a:t>
            </a:r>
            <a:r>
              <a:rPr lang="en-US" sz="1400" dirty="0">
                <a:solidFill>
                  <a:srgbClr val="0000FF"/>
                </a:solidFill>
              </a:rPr>
              <a:t>claws like </a:t>
            </a:r>
            <a:r>
              <a:rPr lang="en-US" sz="1400" dirty="0" smtClean="0">
                <a:solidFill>
                  <a:srgbClr val="0000FF"/>
                </a:solidFill>
              </a:rPr>
              <a:t>cats </a:t>
            </a:r>
            <a:r>
              <a:rPr lang="en-US" sz="1400" dirty="0">
                <a:solidFill>
                  <a:srgbClr val="0000FF"/>
                </a:solidFill>
              </a:rPr>
              <a:t>and unlike </a:t>
            </a:r>
            <a:r>
              <a:rPr lang="en-US" sz="1400" dirty="0" smtClean="0">
                <a:solidFill>
                  <a:srgbClr val="0000FF"/>
                </a:solidFill>
              </a:rPr>
              <a:t>dogs.</a:t>
            </a:r>
            <a:endParaRPr lang="en-US" sz="1400" dirty="0">
              <a:solidFill>
                <a:srgbClr val="0000FF"/>
              </a:solidFill>
            </a:endParaRPr>
          </a:p>
          <a:p>
            <a:r>
              <a:rPr lang="en-US" sz="1400" dirty="0" smtClean="0">
                <a:solidFill>
                  <a:srgbClr val="0000FF"/>
                </a:solidFill>
              </a:rPr>
              <a:t>T or F ?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635042" y="1207189"/>
            <a:ext cx="124566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rgbClr val="FF0000"/>
                </a:solidFill>
              </a:rPr>
              <a:t>False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635042" y="1563821"/>
            <a:ext cx="457681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rgbClr val="146C46"/>
                </a:solidFill>
              </a:rPr>
              <a:t>The Florida Black Bear is the smallest of the American bears.</a:t>
            </a:r>
            <a:endParaRPr lang="en-US" sz="1400" dirty="0">
              <a:solidFill>
                <a:srgbClr val="146C46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35042" y="1933153"/>
            <a:ext cx="158760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rgbClr val="FF0000"/>
                </a:solidFill>
              </a:rPr>
              <a:t>True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635042" y="2452522"/>
            <a:ext cx="355263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rgbClr val="A119A4"/>
                </a:solidFill>
              </a:rPr>
              <a:t>Unlike many mammals, bears can see in color</a:t>
            </a:r>
            <a:r>
              <a:rPr lang="en-US" sz="1400" dirty="0"/>
              <a:t>.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635042" y="2795480"/>
            <a:ext cx="107468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rgbClr val="FF0000"/>
                </a:solidFill>
              </a:rPr>
              <a:t>True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635042" y="3238094"/>
            <a:ext cx="764314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rgbClr val="FF6600"/>
                </a:solidFill>
              </a:rPr>
              <a:t>Black bears are known for their swimming capabilities, they can swim for about </a:t>
            </a:r>
            <a:r>
              <a:rPr lang="en-US" sz="1400" dirty="0" smtClean="0">
                <a:solidFill>
                  <a:srgbClr val="FF6600"/>
                </a:solidFill>
              </a:rPr>
              <a:t>10 miles </a:t>
            </a:r>
            <a:r>
              <a:rPr lang="en-US" sz="1400" dirty="0">
                <a:solidFill>
                  <a:srgbClr val="FF6600"/>
                </a:solidFill>
              </a:rPr>
              <a:t>in fresh water</a:t>
            </a:r>
            <a:r>
              <a:rPr lang="en-US" sz="1400" dirty="0"/>
              <a:t>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635042" y="3716398"/>
            <a:ext cx="213651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rgbClr val="FF0000"/>
                </a:solidFill>
              </a:rPr>
              <a:t>False:  1 ½ miles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635042" y="4270905"/>
            <a:ext cx="6592921" cy="80021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rgbClr val="3366FF"/>
                </a:solidFill>
              </a:rPr>
              <a:t>Black bears use different sounds to express a wide variety of emotions. For example</a:t>
            </a:r>
            <a:r>
              <a:rPr lang="en-US" sz="1400" dirty="0" smtClean="0">
                <a:solidFill>
                  <a:srgbClr val="3366FF"/>
                </a:solidFill>
              </a:rPr>
              <a:t>,</a:t>
            </a:r>
          </a:p>
          <a:p>
            <a:r>
              <a:rPr lang="en-US" sz="1400" dirty="0" smtClean="0">
                <a:solidFill>
                  <a:srgbClr val="3366FF"/>
                </a:solidFill>
              </a:rPr>
              <a:t>when </a:t>
            </a:r>
            <a:r>
              <a:rPr lang="en-US" sz="1400" dirty="0">
                <a:solidFill>
                  <a:srgbClr val="3366FF"/>
                </a:solidFill>
              </a:rPr>
              <a:t>they are relaxed they combine a lot of grunting sounds and when they are scared</a:t>
            </a:r>
            <a:r>
              <a:rPr lang="en-US" sz="1400" dirty="0" smtClean="0">
                <a:solidFill>
                  <a:srgbClr val="3366FF"/>
                </a:solidFill>
              </a:rPr>
              <a:t>,</a:t>
            </a:r>
          </a:p>
          <a:p>
            <a:r>
              <a:rPr lang="en-US" sz="1400" dirty="0" smtClean="0">
                <a:solidFill>
                  <a:srgbClr val="3366FF"/>
                </a:solidFill>
              </a:rPr>
              <a:t>they </a:t>
            </a:r>
            <a:r>
              <a:rPr lang="en-US" sz="1400" dirty="0">
                <a:solidFill>
                  <a:srgbClr val="3366FF"/>
                </a:solidFill>
              </a:rPr>
              <a:t>make a loud blowing no</a:t>
            </a:r>
            <a:r>
              <a:rPr lang="en-US" dirty="0">
                <a:solidFill>
                  <a:srgbClr val="3366FF"/>
                </a:solidFill>
              </a:rPr>
              <a:t>i</a:t>
            </a:r>
            <a:r>
              <a:rPr lang="en-US" sz="1400" dirty="0">
                <a:solidFill>
                  <a:srgbClr val="3366FF"/>
                </a:solidFill>
              </a:rPr>
              <a:t>se</a:t>
            </a:r>
            <a:r>
              <a:rPr lang="en-US" dirty="0">
                <a:solidFill>
                  <a:srgbClr val="3366FF"/>
                </a:solidFill>
              </a:rPr>
              <a:t>.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727905" y="5121041"/>
            <a:ext cx="149474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rgbClr val="FF0000"/>
                </a:solidFill>
              </a:rPr>
              <a:t>True</a:t>
            </a:r>
            <a:endParaRPr lang="en-US" sz="1400" dirty="0">
              <a:solidFill>
                <a:srgbClr val="FF0000"/>
              </a:solidFill>
            </a:endParaRPr>
          </a:p>
        </p:txBody>
      </p:sp>
      <p:pic>
        <p:nvPicPr>
          <p:cNvPr id="15" name="bconversds.wav">
            <a:hlinkClick r:id="" action="ppaction://media"/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2335978" y="5412219"/>
            <a:ext cx="443468" cy="443468"/>
          </a:xfrm>
          <a:prstGeom prst="rect">
            <a:avLst/>
          </a:prstGeom>
        </p:spPr>
      </p:pic>
      <p:sp>
        <p:nvSpPr>
          <p:cNvPr id="16" name="TextBox 15"/>
          <p:cNvSpPr txBox="1"/>
          <p:nvPr/>
        </p:nvSpPr>
        <p:spPr>
          <a:xfrm>
            <a:off x="2996068" y="5227553"/>
            <a:ext cx="23832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Bear Sounds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4396407" y="5227553"/>
            <a:ext cx="3881778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hlinkClick r:id="rId5"/>
              </a:rPr>
              <a:t>http://www.animals-zone.com/black-</a:t>
            </a:r>
            <a:r>
              <a:rPr lang="en-US" sz="1400" dirty="0" smtClean="0">
                <a:hlinkClick r:id="rId5"/>
              </a:rPr>
              <a:t>bears</a:t>
            </a:r>
            <a:endParaRPr lang="en-US" sz="1400" dirty="0" smtClean="0"/>
          </a:p>
          <a:p>
            <a:r>
              <a:rPr lang="en-US" sz="1400" dirty="0">
                <a:hlinkClick r:id="rId6"/>
              </a:rPr>
              <a:t>http://www.ocala.com/article/20120524/articles/</a:t>
            </a:r>
            <a:r>
              <a:rPr lang="en-US" sz="1400" dirty="0" smtClean="0">
                <a:hlinkClick r:id="rId6"/>
              </a:rPr>
              <a:t>120529853</a:t>
            </a:r>
            <a:endParaRPr lang="en-US" sz="1400" dirty="0" smtClean="0"/>
          </a:p>
          <a:p>
            <a:r>
              <a:rPr lang="en-US" sz="1400" dirty="0">
                <a:hlinkClick r:id="rId7"/>
              </a:rPr>
              <a:t>http://www.americanbear.org/</a:t>
            </a:r>
            <a:r>
              <a:rPr lang="en-US" sz="1400" dirty="0" smtClean="0">
                <a:hlinkClick r:id="rId7"/>
              </a:rPr>
              <a:t>blackbearfacts.htm</a:t>
            </a:r>
            <a:endParaRPr lang="en-US" sz="1400" dirty="0" smtClean="0"/>
          </a:p>
          <a:p>
            <a:r>
              <a:rPr lang="en-US" sz="1400" i="1" dirty="0" smtClean="0"/>
              <a:t>Upland Habitats </a:t>
            </a:r>
            <a:r>
              <a:rPr lang="en-US" sz="1400" i="1" smtClean="0"/>
              <a:t>of Florida, </a:t>
            </a:r>
            <a:r>
              <a:rPr lang="en-US" sz="1400" smtClean="0"/>
              <a:t>UF</a:t>
            </a:r>
            <a:endParaRPr lang="en-US" sz="1400" i="1" dirty="0" smtClean="0"/>
          </a:p>
          <a:p>
            <a:endParaRPr lang="en-US" sz="1400" dirty="0" smtClean="0"/>
          </a:p>
          <a:p>
            <a:endParaRPr lang="en-US" sz="1400" dirty="0" smtClean="0"/>
          </a:p>
          <a:p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7613062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43" restart="whenNotActive" fill="hold" evtFilter="cancelBubble" nodeType="interactiveSeq">
                <p:stCondLst>
                  <p:cond evt="onClick" delay="0">
                    <p:tgtEl>
                      <p:spTgt spid="1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4" fill="hold">
                      <p:stCondLst>
                        <p:cond delay="0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47" dur="9016" fill="hold"/>
                                        <p:tgtEl>
                                          <p:spTgt spid="15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5"/>
                  </p:tgtEl>
                </p:cond>
              </p:nextCondLst>
            </p:seq>
            <p:audio>
              <p:cMediaNode vol="80000">
                <p:cTn id="48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5"/>
                </p:tgtEl>
              </p:cMediaNode>
            </p:audio>
          </p:childTnLst>
        </p:cTn>
      </p:par>
    </p:tnLst>
    <p:bldLst>
      <p:bldP spid="4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89</TotalTime>
  <Words>223</Words>
  <Application>Microsoft Macintosh PowerPoint</Application>
  <PresentationFormat>On-screen Show (4:3)</PresentationFormat>
  <Paragraphs>41</Paragraphs>
  <Slides>2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these things about bears?.</vt:lpstr>
      <vt:lpstr>PowerPoint Presentation</vt:lpstr>
    </vt:vector>
  </TitlesOfParts>
  <Company>Holy family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Thins to know about bears.</dc:title>
  <dc:creator>Patricia Duncan</dc:creator>
  <cp:lastModifiedBy>Patricia Duncan</cp:lastModifiedBy>
  <cp:revision>20</cp:revision>
  <dcterms:created xsi:type="dcterms:W3CDTF">2014-02-09T12:38:27Z</dcterms:created>
  <dcterms:modified xsi:type="dcterms:W3CDTF">2014-02-14T19:08:02Z</dcterms:modified>
</cp:coreProperties>
</file>

<file path=docProps/thumbnail.jpeg>
</file>